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</p:sldIdLst>
  <p:sldSz cy="5143500" cx="9144000"/>
  <p:notesSz cx="6858000" cy="9144000"/>
  <p:embeddedFontLst>
    <p:embeddedFont>
      <p:font typeface="DM Sans Medium"/>
      <p:regular r:id="rId47"/>
      <p:bold r:id="rId48"/>
      <p:italic r:id="rId49"/>
      <p:boldItalic r:id="rId50"/>
    </p:embeddedFont>
    <p:embeddedFont>
      <p:font typeface="Merriweather"/>
      <p:regular r:id="rId51"/>
      <p:bold r:id="rId52"/>
      <p:italic r:id="rId53"/>
      <p:boldItalic r:id="rId54"/>
    </p:embeddedFont>
    <p:embeddedFont>
      <p:font typeface="DM Sans"/>
      <p:regular r:id="rId55"/>
      <p:bold r:id="rId56"/>
      <p:italic r:id="rId57"/>
      <p:boldItalic r:id="rId58"/>
    </p:embeddedFont>
    <p:embeddedFont>
      <p:font typeface="Caveat SemiBold"/>
      <p:regular r:id="rId59"/>
      <p:bold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DMSansMedium-bold.fntdata"/><Relationship Id="rId47" Type="http://schemas.openxmlformats.org/officeDocument/2006/relationships/font" Target="fonts/DMSansMedium-regular.fntdata"/><Relationship Id="rId49" Type="http://schemas.openxmlformats.org/officeDocument/2006/relationships/font" Target="fonts/DMSans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CaveatSemiBold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erriweather-regular.fntdata"/><Relationship Id="rId50" Type="http://schemas.openxmlformats.org/officeDocument/2006/relationships/font" Target="fonts/DMSansMedium-boldItalic.fntdata"/><Relationship Id="rId53" Type="http://schemas.openxmlformats.org/officeDocument/2006/relationships/font" Target="fonts/Merriweather-italic.fntdata"/><Relationship Id="rId52" Type="http://schemas.openxmlformats.org/officeDocument/2006/relationships/font" Target="fonts/Merriweather-bold.fntdata"/><Relationship Id="rId11" Type="http://schemas.openxmlformats.org/officeDocument/2006/relationships/slide" Target="slides/slide6.xml"/><Relationship Id="rId55" Type="http://schemas.openxmlformats.org/officeDocument/2006/relationships/font" Target="fonts/DMSans-regular.fntdata"/><Relationship Id="rId10" Type="http://schemas.openxmlformats.org/officeDocument/2006/relationships/slide" Target="slides/slide5.xml"/><Relationship Id="rId54" Type="http://schemas.openxmlformats.org/officeDocument/2006/relationships/font" Target="fonts/Merriweather-boldItalic.fntdata"/><Relationship Id="rId13" Type="http://schemas.openxmlformats.org/officeDocument/2006/relationships/slide" Target="slides/slide8.xml"/><Relationship Id="rId57" Type="http://schemas.openxmlformats.org/officeDocument/2006/relationships/font" Target="fonts/DMSans-italic.fntdata"/><Relationship Id="rId12" Type="http://schemas.openxmlformats.org/officeDocument/2006/relationships/slide" Target="slides/slide7.xml"/><Relationship Id="rId56" Type="http://schemas.openxmlformats.org/officeDocument/2006/relationships/font" Target="fonts/DMSans-bold.fntdata"/><Relationship Id="rId15" Type="http://schemas.openxmlformats.org/officeDocument/2006/relationships/slide" Target="slides/slide10.xml"/><Relationship Id="rId59" Type="http://schemas.openxmlformats.org/officeDocument/2006/relationships/font" Target="fonts/CaveatSemiBold-regular.fntdata"/><Relationship Id="rId14" Type="http://schemas.openxmlformats.org/officeDocument/2006/relationships/slide" Target="slides/slide9.xml"/><Relationship Id="rId58" Type="http://schemas.openxmlformats.org/officeDocument/2006/relationships/font" Target="fonts/DM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1a5e99821d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1a5e99821d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1b495e4354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1b495e4354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1b495e4354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1b495e4354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1b495e4354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1b495e4354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1a5e99821d_0_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1a5e99821d_0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1a5e99821d_0_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1a5e99821d_0_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1a5e99821d_0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1a5e99821d_0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1a5e99821d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1a5e99821d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1a5e99821d_0_6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1a5e99821d_0_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1a5e99821d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1a5e99821d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1a5e99821d_0_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1a5e99821d_0_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1b495e435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1b495e435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1a5e99821d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1a5e99821d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1a5e99821d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1a5e99821d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1a5e99821d_0_7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1a5e99821d_0_7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1a5e99821d_0_7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1a5e99821d_0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1a5e99821d_0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1a5e99821d_0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1a5e99821d_0_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1a5e99821d_0_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1a5e99821d_0_7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1a5e99821d_0_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1a5e99821d_0_7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1a5e99821d_0_7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1a5e99821d_0_8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1a5e99821d_0_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1a5e99821d_0_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1a5e99821d_0_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1b495e4354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1b495e4354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1a5e99821d_0_8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1a5e99821d_0_8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1a5e99821d_0_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1a5e99821d_0_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1a5e99821d_0_9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1a5e99821d_0_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1a5e99821d_0_8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1a5e99821d_0_8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1a5e99821d_0_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1a5e99821d_0_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1a5e99821d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1a5e99821d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1a5e99821d_0_8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1a5e99821d_0_8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31a5e99821d_0_9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31a5e99821d_0_9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1a5e99821d_0_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1a5e99821d_0_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1a5e99821d_0_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1a5e99821d_0_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1b495e4354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1b495e4354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1a5e99821d_0_9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1a5e99821d_0_9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1a5e99821d_0_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1a5e99821d_0_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1b495e435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1b495e435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1b495e4354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1b495e4354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1b495e4354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1b495e4354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1b495e435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1b495e435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1b495e4354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1b495e435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" name="Google Shape;55;p1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" name="Google Shape;56;p1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" name="Google Shape;57;p1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" name="Google Shape;58;p1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2" name="Google Shape;62;p1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0" name="Google Shape;70;p1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7" name="Google Shape;77;p1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8" name="Google Shape;78;p1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" name="Google Shape;79;p1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7" name="Google Shape;87;p1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" name="Google Shape;88;p1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" name="Google Shape;89;p1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" name="Google Shape;90;p1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7" name="Google Shape;97;p1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2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2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" name="Google Shape;109;p2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5" name="Google Shape;115;p2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28" name="Google Shape;128;p2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slide" type="title">
  <p:cSld name="TITLE"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0"/>
              <a:buNone/>
              <a:defRPr sz="675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2" type="subTitle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DM Sans Medium"/>
              <a:buNone/>
              <a:defRPr sz="185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23"/>
          <p:cNvSpPr/>
          <p:nvPr>
            <p:ph idx="3" type="pic"/>
          </p:nvPr>
        </p:nvSpPr>
        <p:spPr>
          <a:xfrm>
            <a:off x="4437578" y="2171250"/>
            <a:ext cx="4509600" cy="27756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136" name="Google Shape;136;p23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number" type="secHead">
  <p:cSld name="SECTION_HEADER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511953" y="5885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9" name="Google Shape;13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24"/>
          <p:cNvSpPr txBox="1"/>
          <p:nvPr>
            <p:ph idx="2" type="title"/>
          </p:nvPr>
        </p:nvSpPr>
        <p:spPr>
          <a:xfrm>
            <a:off x="511953" y="14303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1" name="Google Shape;141;p24"/>
          <p:cNvSpPr txBox="1"/>
          <p:nvPr>
            <p:ph idx="3" type="title"/>
          </p:nvPr>
        </p:nvSpPr>
        <p:spPr>
          <a:xfrm>
            <a:off x="511953" y="22721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2" name="Google Shape;142;p24"/>
          <p:cNvSpPr txBox="1"/>
          <p:nvPr>
            <p:ph idx="4" type="title"/>
          </p:nvPr>
        </p:nvSpPr>
        <p:spPr>
          <a:xfrm>
            <a:off x="511953" y="31139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3" name="Google Shape;143;p24"/>
          <p:cNvSpPr txBox="1"/>
          <p:nvPr>
            <p:ph idx="5" type="title"/>
          </p:nvPr>
        </p:nvSpPr>
        <p:spPr>
          <a:xfrm>
            <a:off x="511953" y="39557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4"/>
          <p:cNvSpPr txBox="1"/>
          <p:nvPr>
            <p:ph idx="6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 type="tx">
  <p:cSld name="TITLE_AND_BOD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149" name="Google Shape;149;p25"/>
          <p:cNvSpPr txBox="1"/>
          <p:nvPr>
            <p:ph idx="2" type="body"/>
          </p:nvPr>
        </p:nvSpPr>
        <p:spPr>
          <a:xfrm>
            <a:off x="196951" y="196725"/>
            <a:ext cx="18591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25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TITLE_AND_BODY_1">
    <p:bg>
      <p:bgPr>
        <a:solidFill>
          <a:schemeClr val="dk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26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154" name="Google Shape;154;p26"/>
          <p:cNvSpPr txBox="1"/>
          <p:nvPr>
            <p:ph idx="2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26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1" type="twoColTx">
  <p:cSld name="TITLE_AND_TWO_COLUMNS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7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161" name="Google Shape;161;p27"/>
          <p:cNvSpPr txBox="1"/>
          <p:nvPr>
            <p:ph idx="3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27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2">
  <p:cSld name="TITLE_AND_TWO_COLUMNS_1">
    <p:bg>
      <p:bgPr>
        <a:solidFill>
          <a:schemeClr val="dk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6" name="Google Shape;16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28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168" name="Google Shape;168;p28"/>
          <p:cNvSpPr txBox="1"/>
          <p:nvPr>
            <p:ph idx="3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" name="Google Shape;169;p28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28"/>
          <p:cNvSpPr txBox="1"/>
          <p:nvPr>
            <p:ph idx="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chart">
  <p:cSld name="SECTION_TITLE_AND_DESCRIPTION">
    <p:bg>
      <p:bgPr>
        <a:solidFill>
          <a:schemeClr val="lt2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/>
          <p:nvPr/>
        </p:nvSpPr>
        <p:spPr>
          <a:xfrm>
            <a:off x="4305000" y="-125"/>
            <a:ext cx="4839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3" name="Google Shape;17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4" name="Google Shape;174;p29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5" name="Google Shape;175;p29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76" name="Google Shape;176;p29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77" name="Google Shape;177;p29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">
  <p:cSld name="CAPTION_ONLY">
    <p:bg>
      <p:bgPr>
        <a:solidFill>
          <a:schemeClr val="lt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2030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81" name="Google Shape;181;p30"/>
          <p:cNvSpPr txBox="1"/>
          <p:nvPr>
            <p:ph idx="2" type="body"/>
          </p:nvPr>
        </p:nvSpPr>
        <p:spPr>
          <a:xfrm>
            <a:off x="2030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82" name="Google Shape;182;p30"/>
          <p:cNvSpPr txBox="1"/>
          <p:nvPr>
            <p:ph idx="3" type="body"/>
          </p:nvPr>
        </p:nvSpPr>
        <p:spPr>
          <a:xfrm>
            <a:off x="2030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83" name="Google Shape;183;p30"/>
          <p:cNvSpPr txBox="1"/>
          <p:nvPr>
            <p:ph idx="4" type="body"/>
          </p:nvPr>
        </p:nvSpPr>
        <p:spPr>
          <a:xfrm>
            <a:off x="2030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84" name="Google Shape;184;p30"/>
          <p:cNvSpPr txBox="1"/>
          <p:nvPr>
            <p:ph idx="5" type="body"/>
          </p:nvPr>
        </p:nvSpPr>
        <p:spPr>
          <a:xfrm>
            <a:off x="2030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85" name="Google Shape;185;p30"/>
          <p:cNvSpPr txBox="1"/>
          <p:nvPr>
            <p:ph idx="6" type="body"/>
          </p:nvPr>
        </p:nvSpPr>
        <p:spPr>
          <a:xfrm>
            <a:off x="2030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86" name="Google Shape;186;p30"/>
          <p:cNvSpPr txBox="1"/>
          <p:nvPr>
            <p:ph idx="7" type="body"/>
          </p:nvPr>
        </p:nvSpPr>
        <p:spPr>
          <a:xfrm>
            <a:off x="2030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87" name="Google Shape;187;p30"/>
          <p:cNvSpPr txBox="1"/>
          <p:nvPr>
            <p:ph idx="8" type="body"/>
          </p:nvPr>
        </p:nvSpPr>
        <p:spPr>
          <a:xfrm>
            <a:off x="2030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88" name="Google Shape;188;p30"/>
          <p:cNvSpPr txBox="1"/>
          <p:nvPr>
            <p:ph idx="9" type="body"/>
          </p:nvPr>
        </p:nvSpPr>
        <p:spPr>
          <a:xfrm>
            <a:off x="2030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89" name="Google Shape;189;p30"/>
          <p:cNvSpPr txBox="1"/>
          <p:nvPr>
            <p:ph idx="13" type="body"/>
          </p:nvPr>
        </p:nvSpPr>
        <p:spPr>
          <a:xfrm>
            <a:off x="32496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0" name="Google Shape;190;p30"/>
          <p:cNvSpPr txBox="1"/>
          <p:nvPr>
            <p:ph idx="14" type="body"/>
          </p:nvPr>
        </p:nvSpPr>
        <p:spPr>
          <a:xfrm>
            <a:off x="32496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1" name="Google Shape;191;p30"/>
          <p:cNvSpPr txBox="1"/>
          <p:nvPr>
            <p:ph idx="15" type="body"/>
          </p:nvPr>
        </p:nvSpPr>
        <p:spPr>
          <a:xfrm>
            <a:off x="32496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2" name="Google Shape;192;p30"/>
          <p:cNvSpPr txBox="1"/>
          <p:nvPr>
            <p:ph idx="16" type="body"/>
          </p:nvPr>
        </p:nvSpPr>
        <p:spPr>
          <a:xfrm>
            <a:off x="32496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17" type="body"/>
          </p:nvPr>
        </p:nvSpPr>
        <p:spPr>
          <a:xfrm>
            <a:off x="32496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4" name="Google Shape;194;p30"/>
          <p:cNvSpPr txBox="1"/>
          <p:nvPr>
            <p:ph idx="18" type="body"/>
          </p:nvPr>
        </p:nvSpPr>
        <p:spPr>
          <a:xfrm>
            <a:off x="32496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5" name="Google Shape;195;p30"/>
          <p:cNvSpPr txBox="1"/>
          <p:nvPr>
            <p:ph idx="19" type="body"/>
          </p:nvPr>
        </p:nvSpPr>
        <p:spPr>
          <a:xfrm>
            <a:off x="32496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20" type="body"/>
          </p:nvPr>
        </p:nvSpPr>
        <p:spPr>
          <a:xfrm>
            <a:off x="32496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7" name="Google Shape;197;p30"/>
          <p:cNvSpPr txBox="1"/>
          <p:nvPr>
            <p:ph idx="21" type="body"/>
          </p:nvPr>
        </p:nvSpPr>
        <p:spPr>
          <a:xfrm>
            <a:off x="32496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8" name="Google Shape;198;p30"/>
          <p:cNvSpPr txBox="1"/>
          <p:nvPr>
            <p:ph idx="22" type="body"/>
          </p:nvPr>
        </p:nvSpPr>
        <p:spPr>
          <a:xfrm>
            <a:off x="62962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199" name="Google Shape;199;p30"/>
          <p:cNvSpPr txBox="1"/>
          <p:nvPr>
            <p:ph idx="23" type="body"/>
          </p:nvPr>
        </p:nvSpPr>
        <p:spPr>
          <a:xfrm>
            <a:off x="62962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00" name="Google Shape;200;p30"/>
          <p:cNvSpPr txBox="1"/>
          <p:nvPr>
            <p:ph idx="24" type="body"/>
          </p:nvPr>
        </p:nvSpPr>
        <p:spPr>
          <a:xfrm>
            <a:off x="62962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01" name="Google Shape;201;p30"/>
          <p:cNvSpPr txBox="1"/>
          <p:nvPr>
            <p:ph idx="25" type="body"/>
          </p:nvPr>
        </p:nvSpPr>
        <p:spPr>
          <a:xfrm>
            <a:off x="62962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02" name="Google Shape;202;p30"/>
          <p:cNvSpPr txBox="1"/>
          <p:nvPr>
            <p:ph idx="26" type="body"/>
          </p:nvPr>
        </p:nvSpPr>
        <p:spPr>
          <a:xfrm>
            <a:off x="62962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03" name="Google Shape;203;p30"/>
          <p:cNvSpPr txBox="1"/>
          <p:nvPr>
            <p:ph idx="27" type="body"/>
          </p:nvPr>
        </p:nvSpPr>
        <p:spPr>
          <a:xfrm>
            <a:off x="62962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04" name="Google Shape;204;p30"/>
          <p:cNvSpPr txBox="1"/>
          <p:nvPr>
            <p:ph idx="28" type="body"/>
          </p:nvPr>
        </p:nvSpPr>
        <p:spPr>
          <a:xfrm>
            <a:off x="62962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05" name="Google Shape;205;p30"/>
          <p:cNvSpPr txBox="1"/>
          <p:nvPr>
            <p:ph idx="29" type="body"/>
          </p:nvPr>
        </p:nvSpPr>
        <p:spPr>
          <a:xfrm>
            <a:off x="62962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30" type="body"/>
          </p:nvPr>
        </p:nvSpPr>
        <p:spPr>
          <a:xfrm>
            <a:off x="62962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31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08" name="Google Shape;208;p30"/>
          <p:cNvSpPr txBox="1"/>
          <p:nvPr>
            <p:ph idx="3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lank">
  <p:cSld name="CUSTOM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31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" name="Google Shape;212;p31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17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DM Sans"/>
              <a:buChar char="○"/>
              <a:defRPr sz="8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24">
          <p15:clr>
            <a:srgbClr val="E46962"/>
          </p15:clr>
        </p15:guide>
        <p15:guide id="2" orient="horz" pos="124">
          <p15:clr>
            <a:srgbClr val="E46962"/>
          </p15:clr>
        </p15:guide>
        <p15:guide id="3" pos="5636">
          <p15:clr>
            <a:srgbClr val="E46962"/>
          </p15:clr>
        </p15:guide>
        <p15:guide id="4" orient="horz" pos="3116">
          <p15:clr>
            <a:srgbClr val="E46962"/>
          </p15:clr>
        </p15:guide>
        <p15:guide id="5" pos="1296">
          <p15:clr>
            <a:srgbClr val="E46962"/>
          </p15:clr>
        </p15:guide>
        <p15:guide id="6" pos="446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29.png"/><Relationship Id="rId5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19.png"/><Relationship Id="rId5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ctrTitle"/>
          </p:nvPr>
        </p:nvSpPr>
        <p:spPr>
          <a:xfrm>
            <a:off x="150" y="223825"/>
            <a:ext cx="91440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Cancer Detection via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Deep Learning</a:t>
            </a:r>
            <a:endParaRPr sz="3600"/>
          </a:p>
        </p:txBody>
      </p:sp>
      <p:pic>
        <p:nvPicPr>
          <p:cNvPr descr="Blue and green wave pattern. " id="218" name="Google Shape;218;p3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2175147" y="1561100"/>
            <a:ext cx="4794000" cy="29508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sp>
        <p:nvSpPr>
          <p:cNvPr id="219" name="Google Shape;219;p32"/>
          <p:cNvSpPr txBox="1"/>
          <p:nvPr>
            <p:ph idx="2" type="subTitle"/>
          </p:nvPr>
        </p:nvSpPr>
        <p:spPr>
          <a:xfrm>
            <a:off x="150" y="4589400"/>
            <a:ext cx="9144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veat SemiBold"/>
                <a:ea typeface="Caveat SemiBold"/>
                <a:cs typeface="Caveat SemiBold"/>
                <a:sym typeface="Caveat SemiBold"/>
              </a:rPr>
              <a:t>Analyzed by : Thomas Sigmund									     December 2024</a:t>
            </a:r>
            <a:endParaRPr sz="24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"/>
          <p:cNvSpPr txBox="1"/>
          <p:nvPr>
            <p:ph type="ctrTitle"/>
          </p:nvPr>
        </p:nvSpPr>
        <p:spPr>
          <a:xfrm>
            <a:off x="150" y="223825"/>
            <a:ext cx="91440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Cancer Detection via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Deep Learning</a:t>
            </a:r>
            <a:endParaRPr sz="3600"/>
          </a:p>
        </p:txBody>
      </p:sp>
      <p:pic>
        <p:nvPicPr>
          <p:cNvPr descr="Blue and green wave pattern. " id="290" name="Google Shape;290;p41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2175147" y="1561100"/>
            <a:ext cx="4794000" cy="29508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sp>
        <p:nvSpPr>
          <p:cNvPr id="291" name="Google Shape;291;p41"/>
          <p:cNvSpPr txBox="1"/>
          <p:nvPr>
            <p:ph idx="2" type="subTitle"/>
          </p:nvPr>
        </p:nvSpPr>
        <p:spPr>
          <a:xfrm>
            <a:off x="150" y="4589400"/>
            <a:ext cx="9144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veat SemiBold"/>
                <a:ea typeface="Caveat SemiBold"/>
                <a:cs typeface="Caveat SemiBold"/>
                <a:sym typeface="Caveat SemiBold"/>
              </a:rPr>
              <a:t>Analyzed by : Thomas Sigmund									     December 2024</a:t>
            </a:r>
            <a:endParaRPr sz="24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292" name="Google Shape;292;p41"/>
          <p:cNvSpPr txBox="1"/>
          <p:nvPr>
            <p:ph type="ctrTitle"/>
          </p:nvPr>
        </p:nvSpPr>
        <p:spPr>
          <a:xfrm>
            <a:off x="0" y="2538650"/>
            <a:ext cx="91440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Thank  you  :)</a:t>
            </a:r>
            <a:endParaRPr sz="3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 txBox="1"/>
          <p:nvPr>
            <p:ph type="ctrTitle"/>
          </p:nvPr>
        </p:nvSpPr>
        <p:spPr>
          <a:xfrm>
            <a:off x="150" y="223825"/>
            <a:ext cx="91440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Cancer Detection via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Deep Learning</a:t>
            </a:r>
            <a:endParaRPr sz="3600"/>
          </a:p>
        </p:txBody>
      </p:sp>
      <p:pic>
        <p:nvPicPr>
          <p:cNvPr descr="Blue and green wave pattern. " id="302" name="Google Shape;302;p4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2175147" y="1561100"/>
            <a:ext cx="4794000" cy="29508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sp>
        <p:nvSpPr>
          <p:cNvPr id="303" name="Google Shape;303;p43"/>
          <p:cNvSpPr txBox="1"/>
          <p:nvPr>
            <p:ph idx="2" type="subTitle"/>
          </p:nvPr>
        </p:nvSpPr>
        <p:spPr>
          <a:xfrm>
            <a:off x="150" y="4589400"/>
            <a:ext cx="9144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veat SemiBold"/>
                <a:ea typeface="Caveat SemiBold"/>
                <a:cs typeface="Caveat SemiBold"/>
                <a:sym typeface="Caveat SemiBold"/>
              </a:rPr>
              <a:t>Analyzed by : Thomas Sigmund									     December 2024</a:t>
            </a:r>
            <a:endParaRPr sz="24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304" name="Google Shape;304;p43"/>
          <p:cNvSpPr txBox="1"/>
          <p:nvPr>
            <p:ph type="ctrTitle"/>
          </p:nvPr>
        </p:nvSpPr>
        <p:spPr>
          <a:xfrm>
            <a:off x="0" y="2538650"/>
            <a:ext cx="91440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Behind the scenes …</a:t>
            </a:r>
            <a:endParaRPr sz="3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8600"/>
            <a:ext cx="8839203" cy="3294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3347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359976"/>
            <a:ext cx="9144000" cy="1693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99069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386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61639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369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3003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ctrTitle"/>
          </p:nvPr>
        </p:nvSpPr>
        <p:spPr>
          <a:xfrm>
            <a:off x="0" y="144925"/>
            <a:ext cx="91440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Analysis Data</a:t>
            </a:r>
            <a:endParaRPr sz="3600"/>
          </a:p>
        </p:txBody>
      </p:sp>
      <p:pic>
        <p:nvPicPr>
          <p:cNvPr descr="Blue and green wave pattern. " id="225" name="Google Shape;225;p3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7507650" y="144800"/>
            <a:ext cx="1147800" cy="7065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sp>
        <p:nvSpPr>
          <p:cNvPr id="226" name="Google Shape;226;p33"/>
          <p:cNvSpPr txBox="1"/>
          <p:nvPr>
            <p:ph idx="2" type="subTitle"/>
          </p:nvPr>
        </p:nvSpPr>
        <p:spPr>
          <a:xfrm>
            <a:off x="162200" y="1746550"/>
            <a:ext cx="44097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Lung tissue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	Adenocarcinoma (ACA)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	Squamous Cell Carcinoma (SCC)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	Benign</a:t>
            </a:r>
            <a:endParaRPr sz="1600"/>
          </a:p>
        </p:txBody>
      </p:sp>
      <p:sp>
        <p:nvSpPr>
          <p:cNvPr id="227" name="Google Shape;227;p33"/>
          <p:cNvSpPr txBox="1"/>
          <p:nvPr>
            <p:ph idx="2" type="subTitle"/>
          </p:nvPr>
        </p:nvSpPr>
        <p:spPr>
          <a:xfrm>
            <a:off x="5415025" y="1746550"/>
            <a:ext cx="37287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Colon tissue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Adenocarcinoma (ACA)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Benign</a:t>
            </a:r>
            <a:endParaRPr sz="1600"/>
          </a:p>
        </p:txBody>
      </p:sp>
      <p:sp>
        <p:nvSpPr>
          <p:cNvPr id="228" name="Google Shape;228;p33"/>
          <p:cNvSpPr txBox="1"/>
          <p:nvPr>
            <p:ph idx="2" type="subTitle"/>
          </p:nvPr>
        </p:nvSpPr>
        <p:spPr>
          <a:xfrm>
            <a:off x="0" y="962925"/>
            <a:ext cx="9144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Histopathological Images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29" name="Google Shape;22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925" y="3126913"/>
            <a:ext cx="4460252" cy="162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5026" y="2897350"/>
            <a:ext cx="2918058" cy="162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1"/>
          <p:cNvSpPr txBox="1"/>
          <p:nvPr>
            <p:ph idx="1" type="body"/>
          </p:nvPr>
        </p:nvSpPr>
        <p:spPr>
          <a:xfrm>
            <a:off x="0" y="196450"/>
            <a:ext cx="91440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EVALUATION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46" name="Google Shape;34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8839199" cy="2890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2"/>
          <p:cNvSpPr txBox="1"/>
          <p:nvPr>
            <p:ph idx="1" type="body"/>
          </p:nvPr>
        </p:nvSpPr>
        <p:spPr>
          <a:xfrm>
            <a:off x="0" y="196450"/>
            <a:ext cx="91440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MODEL PERFORMANCE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52" name="Google Shape;35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8839203" cy="3096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3"/>
          <p:cNvSpPr txBox="1"/>
          <p:nvPr>
            <p:ph idx="1" type="body"/>
          </p:nvPr>
        </p:nvSpPr>
        <p:spPr>
          <a:xfrm>
            <a:off x="0" y="196450"/>
            <a:ext cx="91440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Confusion Matrix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58" name="Google Shape;35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4250694" cy="367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2900" y="1516725"/>
            <a:ext cx="4599275" cy="145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4"/>
          <p:cNvSpPr txBox="1"/>
          <p:nvPr>
            <p:ph idx="1" type="body"/>
          </p:nvPr>
        </p:nvSpPr>
        <p:spPr>
          <a:xfrm>
            <a:off x="0" y="196450"/>
            <a:ext cx="91440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Predictions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65" name="Google Shape;36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8839199" cy="3380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5"/>
          <p:cNvSpPr txBox="1"/>
          <p:nvPr>
            <p:ph idx="1" type="body"/>
          </p:nvPr>
        </p:nvSpPr>
        <p:spPr>
          <a:xfrm>
            <a:off x="0" y="196450"/>
            <a:ext cx="91440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Predictions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71" name="Google Shape;37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8839201" cy="3317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6"/>
          <p:cNvSpPr txBox="1"/>
          <p:nvPr>
            <p:ph idx="1" type="body"/>
          </p:nvPr>
        </p:nvSpPr>
        <p:spPr>
          <a:xfrm>
            <a:off x="0" y="196450"/>
            <a:ext cx="91440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STRATEGY 2 - aca vs. scc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77" name="Google Shape;37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8686800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8839198" cy="3015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75" y="1486622"/>
            <a:ext cx="3961874" cy="3460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175" y="196449"/>
            <a:ext cx="3961875" cy="129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8839197" cy="3355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0"/>
          <p:cNvSpPr txBox="1"/>
          <p:nvPr>
            <p:ph idx="1" type="body"/>
          </p:nvPr>
        </p:nvSpPr>
        <p:spPr>
          <a:xfrm>
            <a:off x="0" y="196450"/>
            <a:ext cx="91440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STRATEGY 3 - lung aca vs. n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99" name="Google Shape;39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6629400" cy="206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/>
          <p:nvPr>
            <p:ph type="ctrTitle"/>
          </p:nvPr>
        </p:nvSpPr>
        <p:spPr>
          <a:xfrm>
            <a:off x="0" y="144925"/>
            <a:ext cx="91440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Key Objectives</a:t>
            </a:r>
            <a:endParaRPr sz="3600"/>
          </a:p>
        </p:txBody>
      </p:sp>
      <p:sp>
        <p:nvSpPr>
          <p:cNvPr id="236" name="Google Shape;236;p34"/>
          <p:cNvSpPr txBox="1"/>
          <p:nvPr>
            <p:ph idx="2" type="subTitle"/>
          </p:nvPr>
        </p:nvSpPr>
        <p:spPr>
          <a:xfrm>
            <a:off x="0" y="851300"/>
            <a:ext cx="9144000" cy="42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Questions to answer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Is this a cancerous tissue sample?</a:t>
            </a:r>
            <a:endParaRPr sz="18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type of cancer is it?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Generate the algorithm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Deep Learning using Convolutional Neural Networks (CNNs)</a:t>
            </a:r>
            <a:endParaRPr sz="18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Tools to support Medical Doctors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Cancer Detection via Medical Apps</a:t>
            </a:r>
            <a:endParaRPr sz="18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Commitment to Ongoing Improvement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Improve Algorithm</a:t>
            </a:r>
            <a:endParaRPr sz="18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Extending Analysis to Various Cancer Types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t/>
            </a:r>
            <a:endParaRPr sz="1600"/>
          </a:p>
        </p:txBody>
      </p:sp>
      <p:pic>
        <p:nvPicPr>
          <p:cNvPr descr="Blue and green wave pattern. " id="237" name="Google Shape;237;p3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7507650" y="144800"/>
            <a:ext cx="1147800" cy="706500"/>
          </a:xfrm>
          <a:prstGeom prst="round2DiagRect">
            <a:avLst>
              <a:gd fmla="val 16667" name="adj1"/>
              <a:gd fmla="val 0" name="adj2"/>
            </a:avLst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99825"/>
            <a:ext cx="8839202" cy="305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43607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3384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4"/>
          <p:cNvSpPr txBox="1"/>
          <p:nvPr>
            <p:ph idx="1" type="body"/>
          </p:nvPr>
        </p:nvSpPr>
        <p:spPr>
          <a:xfrm>
            <a:off x="0" y="196450"/>
            <a:ext cx="91440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STRATEGY 4 - lung scc vs. n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20" name="Google Shape;42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8086725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312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20272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3589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8"/>
          <p:cNvSpPr txBox="1"/>
          <p:nvPr>
            <p:ph idx="1" type="body"/>
          </p:nvPr>
        </p:nvSpPr>
        <p:spPr>
          <a:xfrm>
            <a:off x="0" y="196450"/>
            <a:ext cx="91440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STRATEGY 5 - colon aca vs. n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41" name="Google Shape;44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4250"/>
            <a:ext cx="6781800" cy="231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3105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19310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ctrTitle"/>
          </p:nvPr>
        </p:nvSpPr>
        <p:spPr>
          <a:xfrm>
            <a:off x="0" y="144925"/>
            <a:ext cx="91440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Evaluation</a:t>
            </a:r>
            <a:endParaRPr sz="3600"/>
          </a:p>
        </p:txBody>
      </p:sp>
      <p:pic>
        <p:nvPicPr>
          <p:cNvPr descr="Blue and green wave pattern. " id="243" name="Google Shape;243;p35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7507650" y="144800"/>
            <a:ext cx="1147800" cy="7065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pic>
        <p:nvPicPr>
          <p:cNvPr id="244" name="Google Shape;24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750" y="1366800"/>
            <a:ext cx="4419601" cy="36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5201" y="1830575"/>
            <a:ext cx="4081849" cy="269795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5"/>
          <p:cNvSpPr txBox="1"/>
          <p:nvPr>
            <p:ph type="ctrTitle"/>
          </p:nvPr>
        </p:nvSpPr>
        <p:spPr>
          <a:xfrm>
            <a:off x="1293150" y="881488"/>
            <a:ext cx="2298000" cy="4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Data Sets</a:t>
            </a:r>
            <a:endParaRPr sz="2400"/>
          </a:p>
        </p:txBody>
      </p:sp>
      <p:sp>
        <p:nvSpPr>
          <p:cNvPr id="247" name="Google Shape;247;p35"/>
          <p:cNvSpPr txBox="1"/>
          <p:nvPr>
            <p:ph type="ctrTitle"/>
          </p:nvPr>
        </p:nvSpPr>
        <p:spPr>
          <a:xfrm>
            <a:off x="5274800" y="1345475"/>
            <a:ext cx="3380700" cy="4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Loss / Accuracy</a:t>
            </a:r>
            <a:endParaRPr sz="24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Google Shape;456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3479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0900"/>
            <a:ext cx="9144000" cy="517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72"/>
          <p:cNvSpPr txBox="1"/>
          <p:nvPr>
            <p:ph idx="4294967295" type="ctrTitle"/>
          </p:nvPr>
        </p:nvSpPr>
        <p:spPr>
          <a:xfrm>
            <a:off x="0" y="2538650"/>
            <a:ext cx="91440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FF"/>
                </a:solidFill>
              </a:rPr>
              <a:t>Time to rest :)</a:t>
            </a:r>
            <a:endParaRPr sz="36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type="ctrTitle"/>
          </p:nvPr>
        </p:nvSpPr>
        <p:spPr>
          <a:xfrm>
            <a:off x="0" y="144925"/>
            <a:ext cx="91440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Model Performance</a:t>
            </a:r>
            <a:endParaRPr sz="3600"/>
          </a:p>
        </p:txBody>
      </p:sp>
      <p:pic>
        <p:nvPicPr>
          <p:cNvPr descr="Blue and green wave pattern. " id="253" name="Google Shape;253;p36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7507650" y="144800"/>
            <a:ext cx="1147800" cy="7065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sp>
        <p:nvSpPr>
          <p:cNvPr id="254" name="Google Shape;254;p36"/>
          <p:cNvSpPr txBox="1"/>
          <p:nvPr>
            <p:ph type="ctrTitle"/>
          </p:nvPr>
        </p:nvSpPr>
        <p:spPr>
          <a:xfrm>
            <a:off x="1271125" y="1160313"/>
            <a:ext cx="2298000" cy="4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Loss</a:t>
            </a:r>
            <a:endParaRPr sz="2400"/>
          </a:p>
        </p:txBody>
      </p:sp>
      <p:sp>
        <p:nvSpPr>
          <p:cNvPr id="255" name="Google Shape;255;p36"/>
          <p:cNvSpPr txBox="1"/>
          <p:nvPr>
            <p:ph type="ctrTitle"/>
          </p:nvPr>
        </p:nvSpPr>
        <p:spPr>
          <a:xfrm>
            <a:off x="5824850" y="1160313"/>
            <a:ext cx="2298000" cy="4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Accuracy</a:t>
            </a:r>
            <a:endParaRPr sz="2400"/>
          </a:p>
        </p:txBody>
      </p:sp>
      <p:pic>
        <p:nvPicPr>
          <p:cNvPr id="256" name="Google Shape;25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62175"/>
            <a:ext cx="8839203" cy="3096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 txBox="1"/>
          <p:nvPr>
            <p:ph type="ctrTitle"/>
          </p:nvPr>
        </p:nvSpPr>
        <p:spPr>
          <a:xfrm>
            <a:off x="0" y="144925"/>
            <a:ext cx="91440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Cancer Detection - Tools</a:t>
            </a:r>
            <a:endParaRPr sz="3600"/>
          </a:p>
        </p:txBody>
      </p:sp>
      <p:pic>
        <p:nvPicPr>
          <p:cNvPr descr="Blue and green wave pattern. " id="262" name="Google Shape;262;p37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7507650" y="144800"/>
            <a:ext cx="1147800" cy="7065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sp>
        <p:nvSpPr>
          <p:cNvPr id="263" name="Google Shape;263;p37"/>
          <p:cNvSpPr txBox="1"/>
          <p:nvPr>
            <p:ph idx="2" type="subTitle"/>
          </p:nvPr>
        </p:nvSpPr>
        <p:spPr>
          <a:xfrm>
            <a:off x="0" y="851300"/>
            <a:ext cx="9144000" cy="42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Five Analysis Scenarios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	Lung Tissue Classification</a:t>
            </a:r>
            <a:endParaRPr b="1" sz="2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		</a:t>
            </a:r>
            <a:r>
              <a:rPr b="1" lang="en" sz="2400">
                <a:solidFill>
                  <a:srgbClr val="E06666"/>
                </a:solidFill>
              </a:rPr>
              <a:t>Cancer aca &amp; scc</a:t>
            </a:r>
            <a:r>
              <a:rPr b="1" lang="en" sz="2400"/>
              <a:t>  vs.  </a:t>
            </a:r>
            <a:r>
              <a:rPr b="1" lang="en" sz="2400">
                <a:solidFill>
                  <a:srgbClr val="B6D7A8"/>
                </a:solidFill>
              </a:rPr>
              <a:t>benign tissue</a:t>
            </a:r>
            <a:endParaRPr b="1" sz="2400">
              <a:solidFill>
                <a:srgbClr val="B6D7A8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				</a:t>
            </a:r>
            <a:r>
              <a:rPr b="1" lang="en" sz="2400">
                <a:solidFill>
                  <a:srgbClr val="E06666"/>
                </a:solidFill>
              </a:rPr>
              <a:t>Cancer aca</a:t>
            </a:r>
            <a:r>
              <a:rPr b="1" lang="en" sz="2400"/>
              <a:t>  vs.  </a:t>
            </a:r>
            <a:r>
              <a:rPr b="1" lang="en" sz="2400">
                <a:solidFill>
                  <a:srgbClr val="B6D7A8"/>
                </a:solidFill>
              </a:rPr>
              <a:t>benign tissue</a:t>
            </a:r>
            <a:endParaRPr b="1" sz="2400">
              <a:solidFill>
                <a:srgbClr val="B6D7A8"/>
              </a:solidFill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E06666"/>
                </a:solidFill>
              </a:rPr>
              <a:t>Cancer scc</a:t>
            </a:r>
            <a:r>
              <a:rPr b="1" lang="en" sz="2400"/>
              <a:t>  vs.  </a:t>
            </a:r>
            <a:r>
              <a:rPr b="1" lang="en" sz="2400">
                <a:solidFill>
                  <a:srgbClr val="B6D7A8"/>
                </a:solidFill>
              </a:rPr>
              <a:t>benign tissue</a:t>
            </a:r>
            <a:endParaRPr b="1" sz="2400">
              <a:solidFill>
                <a:srgbClr val="B6D7A8"/>
              </a:solidFill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E06666"/>
                </a:solidFill>
              </a:rPr>
              <a:t>Cancer aca </a:t>
            </a:r>
            <a:r>
              <a:rPr b="1" lang="en" sz="2400"/>
              <a:t> vs.  </a:t>
            </a:r>
            <a:r>
              <a:rPr b="1" lang="en" sz="2400">
                <a:solidFill>
                  <a:srgbClr val="E06666"/>
                </a:solidFill>
              </a:rPr>
              <a:t>scc</a:t>
            </a:r>
            <a:r>
              <a:rPr b="1" lang="en" sz="2400"/>
              <a:t> </a:t>
            </a:r>
            <a:endParaRPr b="1" sz="2400">
              <a:solidFill>
                <a:srgbClr val="B6D7A8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	Colon Tissue Classification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	</a:t>
            </a:r>
            <a:r>
              <a:rPr b="1" lang="en" sz="2400">
                <a:solidFill>
                  <a:srgbClr val="E06666"/>
                </a:solidFill>
              </a:rPr>
              <a:t>Cancer aca</a:t>
            </a:r>
            <a:r>
              <a:rPr b="1" lang="en" sz="2400"/>
              <a:t>  vs.  </a:t>
            </a:r>
            <a:r>
              <a:rPr b="1" lang="en" sz="2400">
                <a:solidFill>
                  <a:srgbClr val="B6D7A8"/>
                </a:solidFill>
              </a:rPr>
              <a:t>benign tissue</a:t>
            </a:r>
            <a:endParaRPr b="1" sz="2400">
              <a:solidFill>
                <a:srgbClr val="B6D7A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			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 txBox="1"/>
          <p:nvPr>
            <p:ph type="ctrTitle"/>
          </p:nvPr>
        </p:nvSpPr>
        <p:spPr>
          <a:xfrm>
            <a:off x="0" y="144925"/>
            <a:ext cx="91440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3600"/>
              <a:t>Insights</a:t>
            </a:r>
            <a:endParaRPr sz="3600"/>
          </a:p>
        </p:txBody>
      </p:sp>
      <p:sp>
        <p:nvSpPr>
          <p:cNvPr id="269" name="Google Shape;269;p38"/>
          <p:cNvSpPr txBox="1"/>
          <p:nvPr>
            <p:ph idx="2" type="subTitle"/>
          </p:nvPr>
        </p:nvSpPr>
        <p:spPr>
          <a:xfrm>
            <a:off x="0" y="1116650"/>
            <a:ext cx="9144000" cy="3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Supporting Diagnosis Process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/>
              <a:t>	Timely Diagnosis</a:t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/>
              <a:t>	Assisting Medical Doctors in Stressful Daily Routines</a:t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/>
              <a:t>	Reducing Human Error: A Second Opinion Backup</a:t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Conclusions from Results 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/>
              <a:t>	Prioritize potentially cancerous samples</a:t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/>
              <a:t>	Identify the type of cancer</a:t>
            </a:r>
            <a:endParaRPr sz="18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/>
              <a:t>Faster initiation of cancer treatment</a:t>
            </a:r>
            <a:endParaRPr sz="18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Reliability 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/>
              <a:t>	High Accuracy Rate Leading to Correct Predictions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/>
              <a:t>	</a:t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/>
              <a:t>	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descr="Blue and green wave pattern. " id="270" name="Google Shape;270;p38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7507650" y="144800"/>
            <a:ext cx="1147800" cy="706500"/>
          </a:xfrm>
          <a:prstGeom prst="round2DiagRect">
            <a:avLst>
              <a:gd fmla="val 16667" name="adj1"/>
              <a:gd fmla="val 0" name="adj2"/>
            </a:avLst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9"/>
          <p:cNvSpPr txBox="1"/>
          <p:nvPr>
            <p:ph type="ctrTitle"/>
          </p:nvPr>
        </p:nvSpPr>
        <p:spPr>
          <a:xfrm>
            <a:off x="0" y="144925"/>
            <a:ext cx="91440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Next Steps</a:t>
            </a:r>
            <a:endParaRPr sz="3600"/>
          </a:p>
        </p:txBody>
      </p:sp>
      <p:sp>
        <p:nvSpPr>
          <p:cNvPr id="276" name="Google Shape;276;p39"/>
          <p:cNvSpPr txBox="1"/>
          <p:nvPr>
            <p:ph idx="2" type="subTitle"/>
          </p:nvPr>
        </p:nvSpPr>
        <p:spPr>
          <a:xfrm>
            <a:off x="0" y="1312900"/>
            <a:ext cx="9144000" cy="3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Improve Algorithm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Extending Analysis to Various Cancer Types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Analyze Multiple Images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Robustness with Variable Image Sizes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descr="Blue and green wave pattern. " id="277" name="Google Shape;277;p39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7507650" y="144800"/>
            <a:ext cx="1147800" cy="706500"/>
          </a:xfrm>
          <a:prstGeom prst="round2DiagRect">
            <a:avLst>
              <a:gd fmla="val 16667" name="adj1"/>
              <a:gd fmla="val 0" name="adj2"/>
            </a:avLst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0"/>
          <p:cNvSpPr txBox="1"/>
          <p:nvPr>
            <p:ph type="ctrTitle"/>
          </p:nvPr>
        </p:nvSpPr>
        <p:spPr>
          <a:xfrm>
            <a:off x="0" y="144925"/>
            <a:ext cx="91440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Final Thoughts</a:t>
            </a:r>
            <a:endParaRPr sz="3600"/>
          </a:p>
        </p:txBody>
      </p:sp>
      <p:sp>
        <p:nvSpPr>
          <p:cNvPr id="283" name="Google Shape;283;p40"/>
          <p:cNvSpPr txBox="1"/>
          <p:nvPr>
            <p:ph idx="2" type="subTitle"/>
          </p:nvPr>
        </p:nvSpPr>
        <p:spPr>
          <a:xfrm>
            <a:off x="0" y="1312900"/>
            <a:ext cx="9144000" cy="3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Fascinating World of Deep Learning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</a:t>
            </a:r>
            <a:r>
              <a:rPr lang="en" sz="1800"/>
              <a:t>specially </a:t>
            </a:r>
            <a:r>
              <a:rPr lang="en" sz="1800"/>
              <a:t>Convolutional Neural Networks</a:t>
            </a:r>
            <a:endParaRPr sz="18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Promising Future for Model Improvement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Improved CNN Algorithms and More Powerful Computing Resources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</a:pPr>
            <a:r>
              <a:rPr b="1" lang="en" sz="2400">
                <a:latin typeface="DM Sans"/>
                <a:ea typeface="DM Sans"/>
                <a:cs typeface="DM Sans"/>
                <a:sym typeface="DM Sans"/>
              </a:rPr>
              <a:t>Helpful Tools</a:t>
            </a:r>
            <a:endParaRPr b="1" sz="2400">
              <a:latin typeface="DM Sans"/>
              <a:ea typeface="DM Sans"/>
              <a:cs typeface="DM Sans"/>
              <a:sym typeface="DM San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</a:t>
            </a:r>
            <a:r>
              <a:rPr lang="en" sz="1800"/>
              <a:t>ssisting Medical Doctors in Stressful Daily Routines</a:t>
            </a:r>
            <a:endParaRPr sz="18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But they are still tools</a:t>
            </a:r>
            <a:r>
              <a:rPr lang="en" sz="2400"/>
              <a:t> - </a:t>
            </a:r>
            <a:r>
              <a:rPr b="1" i="1" lang="en" sz="2400">
                <a:latin typeface="DM Sans"/>
                <a:ea typeface="DM Sans"/>
                <a:cs typeface="DM Sans"/>
                <a:sym typeface="DM Sans"/>
              </a:rPr>
              <a:t>"the doctor has the final say."</a:t>
            </a:r>
            <a:endParaRPr b="1" i="1" sz="18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descr="Blue and green wave pattern. " id="284" name="Google Shape;284;p40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7507650" y="144800"/>
            <a:ext cx="1147800" cy="706500"/>
          </a:xfrm>
          <a:prstGeom prst="round2DiagRect">
            <a:avLst>
              <a:gd fmla="val 16667" name="adj1"/>
              <a:gd fmla="val 0" name="adj2"/>
            </a:avLst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cience Presentation">
  <a:themeElements>
    <a:clrScheme name="Simple Light">
      <a:dk1>
        <a:srgbClr val="005088"/>
      </a:dk1>
      <a:lt1>
        <a:srgbClr val="F3F0DF"/>
      </a:lt1>
      <a:dk2>
        <a:srgbClr val="121212"/>
      </a:dk2>
      <a:lt2>
        <a:srgbClr val="D0E0E3"/>
      </a:lt2>
      <a:accent1>
        <a:srgbClr val="11CAA0"/>
      </a:accent1>
      <a:accent2>
        <a:srgbClr val="6D6D6B"/>
      </a:accent2>
      <a:accent3>
        <a:srgbClr val="FFFFFF"/>
      </a:accent3>
      <a:accent4>
        <a:srgbClr val="656839"/>
      </a:accent4>
      <a:accent5>
        <a:srgbClr val="774936"/>
      </a:accent5>
      <a:accent6>
        <a:srgbClr val="C492B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